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81" r:id="rId2"/>
    <p:sldId id="280" r:id="rId3"/>
    <p:sldId id="296" r:id="rId4"/>
    <p:sldId id="297" r:id="rId5"/>
    <p:sldId id="29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755" autoAdjust="0"/>
  </p:normalViewPr>
  <p:slideViewPr>
    <p:cSldViewPr snapToGrid="0">
      <p:cViewPr varScale="1">
        <p:scale>
          <a:sx n="85" d="100"/>
          <a:sy n="85" d="100"/>
        </p:scale>
        <p:origin x="15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27:13.410"/>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F9D20-11CE-46EE-8D1F-4CAE91425F9B}" type="datetimeFigureOut">
              <a:rPr lang="en-AU" smtClean="0"/>
              <a:t>23/11/2023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EA511-7EC5-4EC7-98EC-F5C616CF929D}" type="slidenum">
              <a:rPr lang="en-AU" smtClean="0"/>
              <a:t>‹#›</a:t>
            </a:fld>
            <a:endParaRPr lang="en-AU"/>
          </a:p>
        </p:txBody>
      </p:sp>
    </p:spTree>
    <p:extLst>
      <p:ext uri="{BB962C8B-B14F-4D97-AF65-F5344CB8AC3E}">
        <p14:creationId xmlns:p14="http://schemas.microsoft.com/office/powerpoint/2010/main" val="163618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Well, renewables are getting cheaper faster than non-renewables thanks to economies of scale as both capacity expands and technology improves, so transitioning will be easier for everyone. However, storage batteries are getting more expensive, diminishing cost reductions are concealed by the logarithmic x-axis, and this applies only to global capacity which could overlook individual circumstances | such as </a:t>
            </a:r>
            <a:endParaRPr lang="en-AU" dirty="0"/>
          </a:p>
        </p:txBody>
      </p:sp>
      <p:sp>
        <p:nvSpPr>
          <p:cNvPr id="4" name="Slide Number Placeholder 3"/>
          <p:cNvSpPr>
            <a:spLocks noGrp="1"/>
          </p:cNvSpPr>
          <p:nvPr>
            <p:ph type="sldNum" sz="quarter" idx="5"/>
          </p:nvPr>
        </p:nvSpPr>
        <p:spPr/>
        <p:txBody>
          <a:bodyPr/>
          <a:lstStyle/>
          <a:p>
            <a:fld id="{AD9477A9-04A2-4651-BA45-DA1E703B17DF}" type="slidenum">
              <a:rPr lang="en-AU" smtClean="0"/>
              <a:t>1</a:t>
            </a:fld>
            <a:endParaRPr lang="en-AU"/>
          </a:p>
        </p:txBody>
      </p:sp>
    </p:spTree>
    <p:extLst>
      <p:ext uri="{BB962C8B-B14F-4D97-AF65-F5344CB8AC3E}">
        <p14:creationId xmlns:p14="http://schemas.microsoft.com/office/powerpoint/2010/main" val="2314695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such as existing inequalities between nations both in per capita and (more starkly) total terms. </a:t>
            </a:r>
            <a:r>
              <a:rPr lang="en-US" sz="1200" dirty="0">
                <a:effectLst/>
                <a:latin typeface="Calibri" panose="020F0502020204030204" pitchFamily="34" charset="0"/>
                <a:ea typeface="Calibri" panose="020F0502020204030204" pitchFamily="34" charset="0"/>
                <a:cs typeface="Times New Roman" panose="02020603050405020304" pitchFamily="18" charset="0"/>
              </a:rPr>
              <a:t>Hence, without energy imports or pooling, it is dubious whether the benefits of economies of scale apply equally | with high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inaccess</a:t>
            </a:r>
            <a:endParaRPr lang="en-AU" dirty="0"/>
          </a:p>
          <a:p>
            <a:endParaRPr lang="en-AU" dirty="0"/>
          </a:p>
        </p:txBody>
      </p:sp>
      <p:sp>
        <p:nvSpPr>
          <p:cNvPr id="4" name="Slide Number Placeholder 3"/>
          <p:cNvSpPr>
            <a:spLocks noGrp="1"/>
          </p:cNvSpPr>
          <p:nvPr>
            <p:ph type="sldNum" sz="quarter" idx="5"/>
          </p:nvPr>
        </p:nvSpPr>
        <p:spPr/>
        <p:txBody>
          <a:bodyPr/>
          <a:lstStyle/>
          <a:p>
            <a:fld id="{AD9477A9-04A2-4651-BA45-DA1E703B17DF}" type="slidenum">
              <a:rPr lang="en-AU" smtClean="0"/>
              <a:t>2</a:t>
            </a:fld>
            <a:endParaRPr lang="en-AU"/>
          </a:p>
        </p:txBody>
      </p:sp>
    </p:spTree>
    <p:extLst>
      <p:ext uri="{BB962C8B-B14F-4D97-AF65-F5344CB8AC3E}">
        <p14:creationId xmlns:p14="http://schemas.microsoft.com/office/powerpoint/2010/main" val="246051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 with high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inaccess</a:t>
            </a:r>
            <a:r>
              <a:rPr lang="en-US" sz="1200" dirty="0">
                <a:effectLst/>
                <a:latin typeface="Calibri" panose="020F0502020204030204" pitchFamily="34" charset="0"/>
                <a:ea typeface="Calibri" panose="020F0502020204030204" pitchFamily="34" charset="0"/>
                <a:cs typeface="Times New Roman" panose="02020603050405020304" pitchFamily="18" charset="0"/>
              </a:rPr>
              <a:t> regions facing more hardship than | their capacious counter parts</a:t>
            </a:r>
            <a:endParaRPr lang="en-AU" dirty="0"/>
          </a:p>
          <a:p>
            <a:endParaRPr lang="en-AU" dirty="0"/>
          </a:p>
        </p:txBody>
      </p:sp>
      <p:sp>
        <p:nvSpPr>
          <p:cNvPr id="4" name="Slide Number Placeholder 3"/>
          <p:cNvSpPr>
            <a:spLocks noGrp="1"/>
          </p:cNvSpPr>
          <p:nvPr>
            <p:ph type="sldNum" sz="quarter" idx="5"/>
          </p:nvPr>
        </p:nvSpPr>
        <p:spPr/>
        <p:txBody>
          <a:bodyPr/>
          <a:lstStyle/>
          <a:p>
            <a:fld id="{AD9477A9-04A2-4651-BA45-DA1E703B17DF}" type="slidenum">
              <a:rPr lang="en-AU" smtClean="0"/>
              <a:t>3</a:t>
            </a:fld>
            <a:endParaRPr lang="en-AU"/>
          </a:p>
        </p:txBody>
      </p:sp>
    </p:spTree>
    <p:extLst>
      <p:ext uri="{BB962C8B-B14F-4D97-AF65-F5344CB8AC3E}">
        <p14:creationId xmlns:p14="http://schemas.microsoft.com/office/powerpoint/2010/main" val="181753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Their capacious counterparts</a:t>
            </a:r>
          </a:p>
        </p:txBody>
      </p:sp>
      <p:sp>
        <p:nvSpPr>
          <p:cNvPr id="4" name="Slide Number Placeholder 3"/>
          <p:cNvSpPr>
            <a:spLocks noGrp="1"/>
          </p:cNvSpPr>
          <p:nvPr>
            <p:ph type="sldNum" sz="quarter" idx="5"/>
          </p:nvPr>
        </p:nvSpPr>
        <p:spPr/>
        <p:txBody>
          <a:bodyPr/>
          <a:lstStyle/>
          <a:p>
            <a:fld id="{AD9477A9-04A2-4651-BA45-DA1E703B17DF}" type="slidenum">
              <a:rPr lang="en-AU" smtClean="0"/>
              <a:t>4</a:t>
            </a:fld>
            <a:endParaRPr lang="en-AU"/>
          </a:p>
        </p:txBody>
      </p:sp>
    </p:spTree>
    <p:extLst>
      <p:ext uri="{BB962C8B-B14F-4D97-AF65-F5344CB8AC3E}">
        <p14:creationId xmlns:p14="http://schemas.microsoft.com/office/powerpoint/2010/main" val="126231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can we address this global two-speed problem?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AD9477A9-04A2-4651-BA45-DA1E703B17DF}" type="slidenum">
              <a:rPr lang="en-AU" smtClean="0"/>
              <a:t>5</a:t>
            </a:fld>
            <a:endParaRPr lang="en-AU"/>
          </a:p>
        </p:txBody>
      </p:sp>
    </p:spTree>
    <p:extLst>
      <p:ext uri="{BB962C8B-B14F-4D97-AF65-F5344CB8AC3E}">
        <p14:creationId xmlns:p14="http://schemas.microsoft.com/office/powerpoint/2010/main" val="426268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6C12-8854-6E43-180E-7E6F752A51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A2FBD13-4B98-2087-795B-333785FF48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1E5F528-49BA-DB26-2D75-261AC513326D}"/>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5" name="Footer Placeholder 4">
            <a:extLst>
              <a:ext uri="{FF2B5EF4-FFF2-40B4-BE49-F238E27FC236}">
                <a16:creationId xmlns:a16="http://schemas.microsoft.com/office/drawing/2014/main" id="{AD59CF79-7D86-86BA-B4A4-AE3BACA9FC1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BCCB6E-9D16-4195-C73D-A4B7E6C1F90C}"/>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110661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AB1-591A-15CB-6479-3DDCBA57391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9F5A2C9-0A65-DBCC-02CA-A6A59F7B4D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39AF02-B86C-F3CC-89CC-43B6EF6B3619}"/>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5" name="Footer Placeholder 4">
            <a:extLst>
              <a:ext uri="{FF2B5EF4-FFF2-40B4-BE49-F238E27FC236}">
                <a16:creationId xmlns:a16="http://schemas.microsoft.com/office/drawing/2014/main" id="{CDDC3249-2841-55D1-E4E2-70E2B2436E9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A92E1D-0EA9-2E83-C906-4B0F28BDF13F}"/>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418531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A15540-158C-378B-CE85-CF0364C7BC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807FDED-1B7B-D4A9-8214-CF6573B447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BFDF5C0-5916-3BCC-043A-85CD67437DF0}"/>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5" name="Footer Placeholder 4">
            <a:extLst>
              <a:ext uri="{FF2B5EF4-FFF2-40B4-BE49-F238E27FC236}">
                <a16:creationId xmlns:a16="http://schemas.microsoft.com/office/drawing/2014/main" id="{73C880AB-E13A-312C-9F15-842A8818B03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DCBBBF7-9A44-F148-3274-5145EC524C81}"/>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224780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22E506A-EFBC-9B1B-1DAF-6445D0D11885}"/>
              </a:ext>
            </a:extLst>
          </p:cNvPr>
          <p:cNvCxnSpPr/>
          <p:nvPr userDrawn="1"/>
        </p:nvCxnSpPr>
        <p:spPr>
          <a:xfrm>
            <a:off x="685800" y="6210300"/>
            <a:ext cx="1085850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Rectangle: Diagonal Corners Snipped 7">
            <a:extLst>
              <a:ext uri="{FF2B5EF4-FFF2-40B4-BE49-F238E27FC236}">
                <a16:creationId xmlns:a16="http://schemas.microsoft.com/office/drawing/2014/main" id="{0361D2BF-DEE9-8262-8A12-84181A443A56}"/>
              </a:ext>
            </a:extLst>
          </p:cNvPr>
          <p:cNvSpPr/>
          <p:nvPr userDrawn="1"/>
        </p:nvSpPr>
        <p:spPr>
          <a:xfrm>
            <a:off x="1500188" y="6362700"/>
            <a:ext cx="1400175" cy="400042"/>
          </a:xfrm>
          <a:prstGeom prst="snip2DiagRect">
            <a:avLst>
              <a:gd name="adj1" fmla="val 50000"/>
              <a:gd name="adj2" fmla="val 16667"/>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dirty="0">
                <a:latin typeface="Franklin Gothic Medium Cond" panose="020B0606030402020204" pitchFamily="34" charset="0"/>
              </a:rPr>
              <a:t>Intro</a:t>
            </a:r>
          </a:p>
        </p:txBody>
      </p:sp>
      <p:sp>
        <p:nvSpPr>
          <p:cNvPr id="9" name="Rectangle: Diagonal Corners Snipped 8">
            <a:extLst>
              <a:ext uri="{FF2B5EF4-FFF2-40B4-BE49-F238E27FC236}">
                <a16:creationId xmlns:a16="http://schemas.microsoft.com/office/drawing/2014/main" id="{2727B463-0BF0-A62E-F24D-F86190056504}"/>
              </a:ext>
            </a:extLst>
          </p:cNvPr>
          <p:cNvSpPr/>
          <p:nvPr userDrawn="1"/>
        </p:nvSpPr>
        <p:spPr>
          <a:xfrm>
            <a:off x="3448050" y="6362700"/>
            <a:ext cx="1400175" cy="400042"/>
          </a:xfrm>
          <a:prstGeom prst="snip2DiagRect">
            <a:avLst>
              <a:gd name="adj1" fmla="val 50000"/>
              <a:gd name="adj2" fmla="val 16667"/>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dirty="0">
                <a:solidFill>
                  <a:schemeClr val="tx1"/>
                </a:solidFill>
                <a:latin typeface="Franklin Gothic Medium Cond" panose="020B0606030402020204" pitchFamily="34" charset="0"/>
              </a:rPr>
              <a:t>Issues</a:t>
            </a:r>
          </a:p>
        </p:txBody>
      </p:sp>
      <p:sp>
        <p:nvSpPr>
          <p:cNvPr id="10" name="Rectangle: Diagonal Corners Snipped 9">
            <a:extLst>
              <a:ext uri="{FF2B5EF4-FFF2-40B4-BE49-F238E27FC236}">
                <a16:creationId xmlns:a16="http://schemas.microsoft.com/office/drawing/2014/main" id="{10EE56C1-6754-B1BF-745B-220665C9850D}"/>
              </a:ext>
            </a:extLst>
          </p:cNvPr>
          <p:cNvSpPr/>
          <p:nvPr userDrawn="1"/>
        </p:nvSpPr>
        <p:spPr>
          <a:xfrm>
            <a:off x="5395912" y="6362700"/>
            <a:ext cx="1400175" cy="400042"/>
          </a:xfrm>
          <a:prstGeom prst="snip2DiagRect">
            <a:avLst>
              <a:gd name="adj1" fmla="val 50000"/>
              <a:gd name="adj2" fmla="val 16667"/>
            </a:avLst>
          </a:prstGeom>
          <a:solidFill>
            <a:schemeClr val="accent4"/>
          </a:solidFill>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sz="1400" dirty="0">
                <a:solidFill>
                  <a:schemeClr val="bg1"/>
                </a:solidFill>
                <a:latin typeface="Franklin Gothic Medium Cond" panose="020B0606030402020204" pitchFamily="34" charset="0"/>
              </a:rPr>
              <a:t>Counter this!</a:t>
            </a:r>
          </a:p>
        </p:txBody>
      </p:sp>
      <p:sp>
        <p:nvSpPr>
          <p:cNvPr id="11" name="Rectangle: Diagonal Corners Snipped 10">
            <a:extLst>
              <a:ext uri="{FF2B5EF4-FFF2-40B4-BE49-F238E27FC236}">
                <a16:creationId xmlns:a16="http://schemas.microsoft.com/office/drawing/2014/main" id="{873D23DF-BCA9-2C1A-ED67-47367C19154E}"/>
              </a:ext>
            </a:extLst>
          </p:cNvPr>
          <p:cNvSpPr/>
          <p:nvPr userDrawn="1"/>
        </p:nvSpPr>
        <p:spPr>
          <a:xfrm>
            <a:off x="7343774" y="6362700"/>
            <a:ext cx="1400175" cy="400042"/>
          </a:xfrm>
          <a:prstGeom prst="snip2DiagRect">
            <a:avLst>
              <a:gd name="adj1" fmla="val 50000"/>
              <a:gd name="adj2" fmla="val 16667"/>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dirty="0">
                <a:latin typeface="Franklin Gothic Medium Cond" panose="020B0606030402020204" pitchFamily="34" charset="0"/>
              </a:rPr>
              <a:t>Solution</a:t>
            </a:r>
          </a:p>
        </p:txBody>
      </p:sp>
      <p:sp>
        <p:nvSpPr>
          <p:cNvPr id="12" name="Rectangle: Diagonal Corners Snipped 11">
            <a:extLst>
              <a:ext uri="{FF2B5EF4-FFF2-40B4-BE49-F238E27FC236}">
                <a16:creationId xmlns:a16="http://schemas.microsoft.com/office/drawing/2014/main" id="{D5CC8198-4040-9DFD-B133-24987BE6F374}"/>
              </a:ext>
            </a:extLst>
          </p:cNvPr>
          <p:cNvSpPr/>
          <p:nvPr userDrawn="1"/>
        </p:nvSpPr>
        <p:spPr>
          <a:xfrm>
            <a:off x="9291636" y="6362700"/>
            <a:ext cx="1400175" cy="400042"/>
          </a:xfrm>
          <a:prstGeom prst="snip2DiagRect">
            <a:avLst>
              <a:gd name="adj1" fmla="val 50000"/>
              <a:gd name="adj2" fmla="val 16667"/>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dirty="0">
                <a:latin typeface="Franklin Gothic Medium Cond" panose="020B0606030402020204" pitchFamily="34" charset="0"/>
              </a:rPr>
              <a:t>Conclusion</a:t>
            </a:r>
          </a:p>
        </p:txBody>
      </p:sp>
      <p:sp>
        <p:nvSpPr>
          <p:cNvPr id="2" name="Rectangle 1">
            <a:extLst>
              <a:ext uri="{FF2B5EF4-FFF2-40B4-BE49-F238E27FC236}">
                <a16:creationId xmlns:a16="http://schemas.microsoft.com/office/drawing/2014/main" id="{1BAAB05E-D98E-A343-CD04-BC2D31863B1A}"/>
              </a:ext>
            </a:extLst>
          </p:cNvPr>
          <p:cNvSpPr/>
          <p:nvPr userDrawn="1"/>
        </p:nvSpPr>
        <p:spPr>
          <a:xfrm>
            <a:off x="-149974" y="100102"/>
            <a:ext cx="408766" cy="6417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1634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A3B5-A66C-00EA-B558-7AC02DEDADB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1EF183A-25B4-C31D-5DED-41072FA459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742E875-2485-4BBD-8CEB-49021282E221}"/>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5" name="Footer Placeholder 4">
            <a:extLst>
              <a:ext uri="{FF2B5EF4-FFF2-40B4-BE49-F238E27FC236}">
                <a16:creationId xmlns:a16="http://schemas.microsoft.com/office/drawing/2014/main" id="{6637C70F-19D6-7509-09E0-35F42CF9619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E36730-2FCF-047A-1460-69DDC26AD9A0}"/>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4009645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36696-7BD1-E7DD-6E13-5DA312EA3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72C444E-5955-FD8A-A905-DFC305F9C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D3C8A4-12CC-DDE7-FA69-2B3CD0108AF2}"/>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5" name="Footer Placeholder 4">
            <a:extLst>
              <a:ext uri="{FF2B5EF4-FFF2-40B4-BE49-F238E27FC236}">
                <a16:creationId xmlns:a16="http://schemas.microsoft.com/office/drawing/2014/main" id="{59BFE2E7-BD6D-5BB2-8C00-B095FA7FE83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688EEFF-800F-BD46-B816-AC4D287BF437}"/>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396201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121A-1D2F-F7A5-7571-012E6624C49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3D8747F-BA74-1360-2D5D-3938E90566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BD26207-E9A0-3AE5-B6F8-E905066CD0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8470451-EE2D-C840-E8B2-FF2DD77BFBD9}"/>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6" name="Footer Placeholder 5">
            <a:extLst>
              <a:ext uri="{FF2B5EF4-FFF2-40B4-BE49-F238E27FC236}">
                <a16:creationId xmlns:a16="http://schemas.microsoft.com/office/drawing/2014/main" id="{02604EC9-5D95-AC5A-8DF3-8726B83B910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8EB7041-497B-8A13-093B-56C606FF5000}"/>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148335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35FA7-6047-2B69-9080-B68F8169CDD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2976309-A4E5-E44D-EB84-98460902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8E7CE4-BFF4-B108-E8BB-201897ED21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F265E66-2C52-FB4C-F3F2-36493F6DB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2618B5-25D3-8BF4-BB29-892C0D82B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561B96A-62F6-0C68-841C-4EC556C4E786}"/>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8" name="Footer Placeholder 7">
            <a:extLst>
              <a:ext uri="{FF2B5EF4-FFF2-40B4-BE49-F238E27FC236}">
                <a16:creationId xmlns:a16="http://schemas.microsoft.com/office/drawing/2014/main" id="{3375D71E-34A6-CF6E-06E3-AAE1B6A22D3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9C818E9-4FF7-F611-4B88-457625283555}"/>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49534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6422-2698-17DC-565F-C11591D193A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B55EBB2-5C5D-C7BA-64E8-29E9BDA3043E}"/>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4" name="Footer Placeholder 3">
            <a:extLst>
              <a:ext uri="{FF2B5EF4-FFF2-40B4-BE49-F238E27FC236}">
                <a16:creationId xmlns:a16="http://schemas.microsoft.com/office/drawing/2014/main" id="{E98C7272-E863-7194-42B5-5DFADD612C3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2457EC5-9363-024A-5544-20E1A45B8DFE}"/>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62176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32114-2A02-0380-FF34-3D77C834F487}"/>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3" name="Footer Placeholder 2">
            <a:extLst>
              <a:ext uri="{FF2B5EF4-FFF2-40B4-BE49-F238E27FC236}">
                <a16:creationId xmlns:a16="http://schemas.microsoft.com/office/drawing/2014/main" id="{8CD717A9-660E-2C86-C0ED-4217C4CE7F3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275E114-8D59-3F57-43EF-F97699D4E9EB}"/>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68281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965C-DDCD-7D61-691F-44BCB7A67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E7910FF-FC54-320F-2D3C-879768E3A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A5CCDA7-7419-F029-40F5-B9C142A5B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6E7E02-1D19-EB11-8E69-EE01C60BCE20}"/>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6" name="Footer Placeholder 5">
            <a:extLst>
              <a:ext uri="{FF2B5EF4-FFF2-40B4-BE49-F238E27FC236}">
                <a16:creationId xmlns:a16="http://schemas.microsoft.com/office/drawing/2014/main" id="{FA26E459-F7E3-526D-3042-2F6B3397A0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DE56484-92FB-2AE3-7A3D-8123A3203825}"/>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198626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B4BB-FDED-84A3-F3DB-6F540F1F5A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09F6E8A-7D5B-EDB3-0ED8-957334865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62E7D8E-C8CB-92F7-ECEA-038E5656A5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B3B8F5-31B3-0483-18A5-A9DA881F637F}"/>
              </a:ext>
            </a:extLst>
          </p:cNvPr>
          <p:cNvSpPr>
            <a:spLocks noGrp="1"/>
          </p:cNvSpPr>
          <p:nvPr>
            <p:ph type="dt" sz="half" idx="10"/>
          </p:nvPr>
        </p:nvSpPr>
        <p:spPr/>
        <p:txBody>
          <a:bodyPr/>
          <a:lstStyle/>
          <a:p>
            <a:fld id="{985526A2-D394-42D5-BC01-828E9D945446}" type="datetimeFigureOut">
              <a:rPr lang="en-AU" smtClean="0"/>
              <a:t>23/11/2023</a:t>
            </a:fld>
            <a:endParaRPr lang="en-AU"/>
          </a:p>
        </p:txBody>
      </p:sp>
      <p:sp>
        <p:nvSpPr>
          <p:cNvPr id="6" name="Footer Placeholder 5">
            <a:extLst>
              <a:ext uri="{FF2B5EF4-FFF2-40B4-BE49-F238E27FC236}">
                <a16:creationId xmlns:a16="http://schemas.microsoft.com/office/drawing/2014/main" id="{EDEB1D87-FC7C-394C-0B8B-54261C67295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198D485-E439-AF48-D50F-E7AF57B654FF}"/>
              </a:ext>
            </a:extLst>
          </p:cNvPr>
          <p:cNvSpPr>
            <a:spLocks noGrp="1"/>
          </p:cNvSpPr>
          <p:nvPr>
            <p:ph type="sldNum" sz="quarter" idx="12"/>
          </p:nvPr>
        </p:nvSpPr>
        <p:spPr/>
        <p:txBody>
          <a:bodyPr/>
          <a:lstStyle/>
          <a:p>
            <a:fld id="{98E8AD80-B5FA-4F97-889E-C9973268409E}" type="slidenum">
              <a:rPr lang="en-AU" smtClean="0"/>
              <a:t>‹#›</a:t>
            </a:fld>
            <a:endParaRPr lang="en-AU"/>
          </a:p>
        </p:txBody>
      </p:sp>
    </p:spTree>
    <p:extLst>
      <p:ext uri="{BB962C8B-B14F-4D97-AF65-F5344CB8AC3E}">
        <p14:creationId xmlns:p14="http://schemas.microsoft.com/office/powerpoint/2010/main" val="1869966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72493-46C5-6E82-8B97-8E0968689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A5F0610-FFC5-C789-CC1D-7EB409A283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E7C0EE-0E48-F5A6-A05A-9B2934231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5526A2-D394-42D5-BC01-828E9D945446}" type="datetimeFigureOut">
              <a:rPr lang="en-AU" smtClean="0"/>
              <a:t>23/11/2023</a:t>
            </a:fld>
            <a:endParaRPr lang="en-AU"/>
          </a:p>
        </p:txBody>
      </p:sp>
      <p:sp>
        <p:nvSpPr>
          <p:cNvPr id="5" name="Footer Placeholder 4">
            <a:extLst>
              <a:ext uri="{FF2B5EF4-FFF2-40B4-BE49-F238E27FC236}">
                <a16:creationId xmlns:a16="http://schemas.microsoft.com/office/drawing/2014/main" id="{67C88A58-1DD6-EE77-F5B3-C5C959232F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AE796FB-B28E-AD84-918D-115513B93A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E8AD80-B5FA-4F97-889E-C9973268409E}" type="slidenum">
              <a:rPr lang="en-AU" smtClean="0"/>
              <a:t>‹#›</a:t>
            </a:fld>
            <a:endParaRPr lang="en-AU"/>
          </a:p>
        </p:txBody>
      </p:sp>
    </p:spTree>
    <p:extLst>
      <p:ext uri="{BB962C8B-B14F-4D97-AF65-F5344CB8AC3E}">
        <p14:creationId xmlns:p14="http://schemas.microsoft.com/office/powerpoint/2010/main" val="3180536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12.xml"/><Relationship Id="rId7" Type="http://schemas.openxmlformats.org/officeDocument/2006/relationships/image" Target="../media/image3.png"/><Relationship Id="rId12"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notesSlide" Target="../notesSlides/notesSlide1.xm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9.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energy prices&#10;&#10;Description automatically generated with medium confidence">
            <a:extLst>
              <a:ext uri="{FF2B5EF4-FFF2-40B4-BE49-F238E27FC236}">
                <a16:creationId xmlns:a16="http://schemas.microsoft.com/office/drawing/2014/main" id="{227EA965-4298-49E7-2BC2-D65DBEBBCB7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r="-2" b="9168"/>
          <a:stretch/>
        </p:blipFill>
        <p:spPr bwMode="auto">
          <a:xfrm>
            <a:off x="434388" y="956751"/>
            <a:ext cx="5968311" cy="4662112"/>
          </a:xfrm>
          <a:prstGeom prst="rect">
            <a:avLst/>
          </a:prstGeom>
          <a:noFill/>
        </p:spPr>
      </p:pic>
      <p:cxnSp>
        <p:nvCxnSpPr>
          <p:cNvPr id="3" name="Straight Connector 2">
            <a:extLst>
              <a:ext uri="{FF2B5EF4-FFF2-40B4-BE49-F238E27FC236}">
                <a16:creationId xmlns:a16="http://schemas.microsoft.com/office/drawing/2014/main" id="{66FB7747-9DA1-4453-36B0-58A70D0B170F}"/>
              </a:ext>
            </a:extLst>
          </p:cNvPr>
          <p:cNvCxnSpPr>
            <a:cxnSpLocks/>
          </p:cNvCxnSpPr>
          <p:nvPr/>
        </p:nvCxnSpPr>
        <p:spPr>
          <a:xfrm>
            <a:off x="793630"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59628C42-3FEA-F21F-FC95-E19ECC46BB26}"/>
              </a:ext>
            </a:extLst>
          </p:cNvPr>
          <p:cNvSpPr txBox="1"/>
          <p:nvPr/>
        </p:nvSpPr>
        <p:spPr>
          <a:xfrm>
            <a:off x="6902808" y="956751"/>
            <a:ext cx="4002656" cy="2308324"/>
          </a:xfrm>
          <a:prstGeom prst="rect">
            <a:avLst/>
          </a:prstGeom>
          <a:noFill/>
        </p:spPr>
        <p:txBody>
          <a:bodyPr wrap="square" rtlCol="0">
            <a:spAutoFit/>
          </a:bodyPr>
          <a:lstStyle/>
          <a:p>
            <a:r>
              <a:rPr lang="en-AU" sz="2400" dirty="0">
                <a:solidFill>
                  <a:srgbClr val="0070C0"/>
                </a:solidFill>
                <a:latin typeface="Franklin Gothic Medium Cond" panose="020B0606030402020204" pitchFamily="34" charset="0"/>
              </a:rPr>
              <a:t>Credence:</a:t>
            </a:r>
          </a:p>
          <a:p>
            <a:endParaRPr lang="en-AU" sz="2400" dirty="0">
              <a:latin typeface="Franklin Gothic Medium Cond" panose="020B0606030402020204" pitchFamily="34" charset="0"/>
            </a:endParaRPr>
          </a:p>
          <a:p>
            <a:endParaRPr lang="en-AU" sz="2400" dirty="0">
              <a:latin typeface="Franklin Gothic Medium Cond" panose="020B0606030402020204" pitchFamily="34" charset="0"/>
            </a:endParaRPr>
          </a:p>
          <a:p>
            <a:endParaRPr lang="en-AU" sz="2400" dirty="0">
              <a:latin typeface="Franklin Gothic Medium Cond" panose="020B0606030402020204" pitchFamily="34" charset="0"/>
            </a:endParaRPr>
          </a:p>
          <a:p>
            <a:endParaRPr lang="en-AU" sz="2400" dirty="0">
              <a:latin typeface="Franklin Gothic Medium Cond" panose="020B0606030402020204" pitchFamily="34" charset="0"/>
            </a:endParaRPr>
          </a:p>
          <a:p>
            <a:endParaRPr lang="en-AU" sz="2400" dirty="0">
              <a:latin typeface="Franklin Gothic Medium Cond" panose="020B0606030402020204" pitchFamily="34" charset="0"/>
            </a:endParaRPr>
          </a:p>
        </p:txBody>
      </p:sp>
      <p:sp>
        <p:nvSpPr>
          <p:cNvPr id="6" name="TextBox 5">
            <a:extLst>
              <a:ext uri="{FF2B5EF4-FFF2-40B4-BE49-F238E27FC236}">
                <a16:creationId xmlns:a16="http://schemas.microsoft.com/office/drawing/2014/main" id="{36331222-4517-F8D5-059A-04B12C805843}"/>
              </a:ext>
            </a:extLst>
          </p:cNvPr>
          <p:cNvSpPr txBox="1"/>
          <p:nvPr/>
        </p:nvSpPr>
        <p:spPr>
          <a:xfrm>
            <a:off x="6902808" y="2433940"/>
            <a:ext cx="1991026" cy="461665"/>
          </a:xfrm>
          <a:prstGeom prst="rect">
            <a:avLst/>
          </a:prstGeom>
          <a:noFill/>
        </p:spPr>
        <p:txBody>
          <a:bodyPr wrap="square">
            <a:spAutoFit/>
          </a:bodyPr>
          <a:lstStyle/>
          <a:p>
            <a:r>
              <a:rPr lang="en-AU" sz="2400" dirty="0">
                <a:solidFill>
                  <a:srgbClr val="C00000"/>
                </a:solidFill>
                <a:latin typeface="Franklin Gothic Medium Cond" panose="020B0606030402020204" pitchFamily="34" charset="0"/>
              </a:rPr>
              <a:t>Grievance:</a:t>
            </a:r>
          </a:p>
        </p:txBody>
      </p:sp>
      <p:sp>
        <p:nvSpPr>
          <p:cNvPr id="8" name="TextBox 7">
            <a:extLst>
              <a:ext uri="{FF2B5EF4-FFF2-40B4-BE49-F238E27FC236}">
                <a16:creationId xmlns:a16="http://schemas.microsoft.com/office/drawing/2014/main" id="{AF5562AF-DE3D-8DB2-F945-218E4024F107}"/>
              </a:ext>
            </a:extLst>
          </p:cNvPr>
          <p:cNvSpPr txBox="1"/>
          <p:nvPr/>
        </p:nvSpPr>
        <p:spPr>
          <a:xfrm>
            <a:off x="793630" y="146343"/>
            <a:ext cx="8574657" cy="461665"/>
          </a:xfrm>
          <a:prstGeom prst="rect">
            <a:avLst/>
          </a:prstGeom>
          <a:noFill/>
        </p:spPr>
        <p:txBody>
          <a:bodyPr wrap="square" rtlCol="0">
            <a:spAutoFit/>
          </a:bodyPr>
          <a:lstStyle/>
          <a:p>
            <a:r>
              <a:rPr lang="en-AU" sz="2400" dirty="0">
                <a:latin typeface="Franklin Gothic Medium Cond" panose="020B0606030402020204" pitchFamily="34" charset="0"/>
              </a:rPr>
              <a:t>Renewables are getting cheaper faster than any other source, but… </a:t>
            </a:r>
          </a:p>
        </p:txBody>
      </p:sp>
      <p:sp>
        <p:nvSpPr>
          <p:cNvPr id="10" name="TextBox 9">
            <a:extLst>
              <a:ext uri="{FF2B5EF4-FFF2-40B4-BE49-F238E27FC236}">
                <a16:creationId xmlns:a16="http://schemas.microsoft.com/office/drawing/2014/main" id="{334A54A0-D68D-B5BE-31DC-079FABD014F2}"/>
              </a:ext>
            </a:extLst>
          </p:cNvPr>
          <p:cNvSpPr txBox="1"/>
          <p:nvPr/>
        </p:nvSpPr>
        <p:spPr>
          <a:xfrm>
            <a:off x="8186468" y="1370465"/>
            <a:ext cx="3571144" cy="923330"/>
          </a:xfrm>
          <a:prstGeom prst="rect">
            <a:avLst/>
          </a:prstGeom>
          <a:noFill/>
        </p:spPr>
        <p:txBody>
          <a:bodyPr wrap="square" rtlCol="0">
            <a:spAutoFit/>
          </a:bodyPr>
          <a:lstStyle/>
          <a:p>
            <a:r>
              <a:rPr lang="en-AU" dirty="0">
                <a:latin typeface="Helvetica" panose="020B0604020202020204" pitchFamily="34" charset="0"/>
                <a:cs typeface="Helvetica" panose="020B0604020202020204" pitchFamily="34" charset="0"/>
              </a:rPr>
              <a:t>Economies of scale is more effective on renewables e.g. solar, wind</a:t>
            </a:r>
          </a:p>
        </p:txBody>
      </p:sp>
      <p:sp>
        <p:nvSpPr>
          <p:cNvPr id="12" name="TextBox 11">
            <a:extLst>
              <a:ext uri="{FF2B5EF4-FFF2-40B4-BE49-F238E27FC236}">
                <a16:creationId xmlns:a16="http://schemas.microsoft.com/office/drawing/2014/main" id="{67D8B37D-5F95-0A54-DC0A-F607D47C126D}"/>
              </a:ext>
            </a:extLst>
          </p:cNvPr>
          <p:cNvSpPr txBox="1"/>
          <p:nvPr/>
        </p:nvSpPr>
        <p:spPr>
          <a:xfrm>
            <a:off x="8186468" y="4909653"/>
            <a:ext cx="3571144" cy="923330"/>
          </a:xfrm>
          <a:prstGeom prst="rect">
            <a:avLst/>
          </a:prstGeom>
          <a:noFill/>
        </p:spPr>
        <p:txBody>
          <a:bodyPr wrap="square">
            <a:spAutoFit/>
          </a:bodyPr>
          <a:lstStyle/>
          <a:p>
            <a:r>
              <a:rPr lang="en-AU" dirty="0">
                <a:latin typeface="Helvetica" panose="020B0604020202020204" pitchFamily="34" charset="0"/>
                <a:cs typeface="Helvetica" panose="020B0604020202020204" pitchFamily="34" charset="0"/>
              </a:rPr>
              <a:t>Only looks at a global scale and does not consider individual nations situations</a:t>
            </a:r>
          </a:p>
        </p:txBody>
      </p:sp>
      <p:pic>
        <p:nvPicPr>
          <p:cNvPr id="20" name="Picture 19">
            <a:extLst>
              <a:ext uri="{FF2B5EF4-FFF2-40B4-BE49-F238E27FC236}">
                <a16:creationId xmlns:a16="http://schemas.microsoft.com/office/drawing/2014/main" id="{7F85527D-A463-C20A-68CD-EA50D453CB19}"/>
              </a:ext>
            </a:extLst>
          </p:cNvPr>
          <p:cNvPicPr>
            <a:picLocks noChangeAspect="1"/>
          </p:cNvPicPr>
          <p:nvPr/>
        </p:nvPicPr>
        <p:blipFill>
          <a:blip r:embed="rId6"/>
          <a:stretch>
            <a:fillRect/>
          </a:stretch>
        </p:blipFill>
        <p:spPr>
          <a:xfrm>
            <a:off x="7151696" y="1509597"/>
            <a:ext cx="785885" cy="785885"/>
          </a:xfrm>
          <a:prstGeom prst="rect">
            <a:avLst/>
          </a:prstGeom>
        </p:spPr>
      </p:pic>
      <p:pic>
        <p:nvPicPr>
          <p:cNvPr id="22" name="Picture 21">
            <a:extLst>
              <a:ext uri="{FF2B5EF4-FFF2-40B4-BE49-F238E27FC236}">
                <a16:creationId xmlns:a16="http://schemas.microsoft.com/office/drawing/2014/main" id="{142A33AF-1477-E43C-2947-F47B3659BCF0}"/>
              </a:ext>
            </a:extLst>
          </p:cNvPr>
          <p:cNvPicPr>
            <a:picLocks noChangeAspect="1"/>
          </p:cNvPicPr>
          <p:nvPr/>
        </p:nvPicPr>
        <p:blipFill>
          <a:blip r:embed="rId7"/>
          <a:stretch>
            <a:fillRect/>
          </a:stretch>
        </p:blipFill>
        <p:spPr>
          <a:xfrm>
            <a:off x="7151696" y="4928134"/>
            <a:ext cx="827214" cy="827214"/>
          </a:xfrm>
          <a:prstGeom prst="rect">
            <a:avLst/>
          </a:prstGeom>
        </p:spPr>
      </p:pic>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2C12FFE6-D63C-B224-E63F-8D001A454EE7}"/>
                  </a:ext>
                </a:extLst>
              </p14:cNvPr>
              <p14:cNvContentPartPr/>
              <p14:nvPr/>
            </p14:nvContentPartPr>
            <p14:xfrm>
              <a:off x="4330331" y="2311777"/>
              <a:ext cx="360" cy="360"/>
            </p14:xfrm>
          </p:contentPart>
        </mc:Choice>
        <mc:Fallback xmlns="">
          <p:pic>
            <p:nvPicPr>
              <p:cNvPr id="25" name="Ink 24">
                <a:extLst>
                  <a:ext uri="{FF2B5EF4-FFF2-40B4-BE49-F238E27FC236}">
                    <a16:creationId xmlns:a16="http://schemas.microsoft.com/office/drawing/2014/main" id="{2C12FFE6-D63C-B224-E63F-8D001A454EE7}"/>
                  </a:ext>
                </a:extLst>
              </p:cNvPr>
              <p:cNvPicPr/>
              <p:nvPr/>
            </p:nvPicPr>
            <p:blipFill>
              <a:blip r:embed="rId9"/>
              <a:stretch>
                <a:fillRect/>
              </a:stretch>
            </p:blipFill>
            <p:spPr>
              <a:xfrm>
                <a:off x="4312691" y="2276137"/>
                <a:ext cx="36000" cy="72000"/>
              </a:xfrm>
              <a:prstGeom prst="rect">
                <a:avLst/>
              </a:prstGeom>
            </p:spPr>
          </p:pic>
        </mc:Fallback>
      </mc:AlternateContent>
      <p:cxnSp>
        <p:nvCxnSpPr>
          <p:cNvPr id="29" name="Straight Connector 28">
            <a:extLst>
              <a:ext uri="{FF2B5EF4-FFF2-40B4-BE49-F238E27FC236}">
                <a16:creationId xmlns:a16="http://schemas.microsoft.com/office/drawing/2014/main" id="{E936A490-3E08-92E9-2BF9-881B15127D7D}"/>
              </a:ext>
            </a:extLst>
          </p:cNvPr>
          <p:cNvCxnSpPr>
            <a:cxnSpLocks/>
          </p:cNvCxnSpPr>
          <p:nvPr/>
        </p:nvCxnSpPr>
        <p:spPr>
          <a:xfrm>
            <a:off x="6719977" y="854015"/>
            <a:ext cx="0" cy="4937376"/>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049FD11A-9583-2471-F6D8-5FE75BD432DE}"/>
              </a:ext>
            </a:extLst>
          </p:cNvPr>
          <p:cNvSpPr txBox="1"/>
          <p:nvPr/>
        </p:nvSpPr>
        <p:spPr>
          <a:xfrm>
            <a:off x="8186468" y="3855876"/>
            <a:ext cx="3209026" cy="923330"/>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Logarithmic x-axis conceals diminishing returns in cost per increase in capacity</a:t>
            </a:r>
            <a:endParaRPr lang="en-AU" dirty="0">
              <a:latin typeface="Helvetica"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50E11B9F-45FE-B8AD-AD78-E609F4321333}"/>
              </a:ext>
            </a:extLst>
          </p:cNvPr>
          <p:cNvPicPr>
            <a:picLocks noChangeAspect="1"/>
          </p:cNvPicPr>
          <p:nvPr/>
        </p:nvPicPr>
        <p:blipFill>
          <a:blip r:embed="rId10"/>
          <a:stretch>
            <a:fillRect/>
          </a:stretch>
        </p:blipFill>
        <p:spPr>
          <a:xfrm>
            <a:off x="7206770" y="3902630"/>
            <a:ext cx="799533" cy="799533"/>
          </a:xfrm>
          <a:prstGeom prst="rect">
            <a:avLst/>
          </a:prstGeom>
        </p:spPr>
      </p:pic>
      <p:pic>
        <p:nvPicPr>
          <p:cNvPr id="13" name="Picture 12">
            <a:extLst>
              <a:ext uri="{FF2B5EF4-FFF2-40B4-BE49-F238E27FC236}">
                <a16:creationId xmlns:a16="http://schemas.microsoft.com/office/drawing/2014/main" id="{2D794233-7B2E-739B-7AB6-05837ECBE8B8}"/>
              </a:ext>
            </a:extLst>
          </p:cNvPr>
          <p:cNvPicPr>
            <a:picLocks noChangeAspect="1"/>
          </p:cNvPicPr>
          <p:nvPr/>
        </p:nvPicPr>
        <p:blipFill>
          <a:blip r:embed="rId11"/>
          <a:stretch>
            <a:fillRect/>
          </a:stretch>
        </p:blipFill>
        <p:spPr>
          <a:xfrm>
            <a:off x="7151696" y="2915158"/>
            <a:ext cx="1028881" cy="799533"/>
          </a:xfrm>
          <a:prstGeom prst="rect">
            <a:avLst/>
          </a:prstGeom>
        </p:spPr>
      </p:pic>
      <p:sp>
        <p:nvSpPr>
          <p:cNvPr id="14" name="TextBox 13">
            <a:extLst>
              <a:ext uri="{FF2B5EF4-FFF2-40B4-BE49-F238E27FC236}">
                <a16:creationId xmlns:a16="http://schemas.microsoft.com/office/drawing/2014/main" id="{604A44C8-B10E-ABBB-E289-98F949B77486}"/>
              </a:ext>
            </a:extLst>
          </p:cNvPr>
          <p:cNvSpPr txBox="1"/>
          <p:nvPr/>
        </p:nvSpPr>
        <p:spPr>
          <a:xfrm>
            <a:off x="8188143" y="2848363"/>
            <a:ext cx="3716310" cy="923330"/>
          </a:xfrm>
          <a:prstGeom prst="rect">
            <a:avLst/>
          </a:prstGeom>
          <a:noFill/>
        </p:spPr>
        <p:txBody>
          <a:bodyPr wrap="square">
            <a:spAutoFit/>
          </a:bodyPr>
          <a:lstStyle/>
          <a:p>
            <a:r>
              <a:rPr lang="en-AU">
                <a:latin typeface="Helvetica" panose="020B0604020202020204" pitchFamily="34" charset="0"/>
                <a:cs typeface="Helvetica" panose="020B0604020202020204" pitchFamily="34" charset="0"/>
              </a:rPr>
              <a:t>Grid-scale batteries </a:t>
            </a:r>
            <a:r>
              <a:rPr lang="en-AU" dirty="0">
                <a:latin typeface="Helvetica" panose="020B0604020202020204" pitchFamily="34" charset="0"/>
                <a:cs typeface="Helvetica" panose="020B0604020202020204" pitchFamily="34" charset="0"/>
              </a:rPr>
              <a:t>cost increased 21% 2021-2022 (</a:t>
            </a:r>
            <a:r>
              <a:rPr lang="en-AU" dirty="0" err="1">
                <a:latin typeface="Helvetica" panose="020B0604020202020204" pitchFamily="34" charset="0"/>
                <a:cs typeface="Helvetica" panose="020B0604020202020204" pitchFamily="34" charset="0"/>
              </a:rPr>
              <a:t>BloombergNEF</a:t>
            </a:r>
            <a:r>
              <a:rPr lang="en-AU" dirty="0">
                <a:latin typeface="Helvetica" panose="020B0604020202020204" pitchFamily="34" charset="0"/>
                <a:cs typeface="Helvetica" panose="020B0604020202020204" pitchFamily="34" charset="0"/>
              </a:rPr>
              <a:t>), and will likely remain high</a:t>
            </a:r>
          </a:p>
        </p:txBody>
      </p:sp>
      <p:pic>
        <p:nvPicPr>
          <p:cNvPr id="184" name="Video 183">
            <a:hlinkClick r:id="" action="ppaction://media"/>
            <a:extLst>
              <a:ext uri="{FF2B5EF4-FFF2-40B4-BE49-F238E27FC236}">
                <a16:creationId xmlns:a16="http://schemas.microsoft.com/office/drawing/2014/main" id="{71E155BB-E5BA-0E48-89D8-C64448B9C7C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rcRect l="21840" r="21840"/>
          <a:stretch>
            <a:fillRect/>
          </a:stretch>
        </p:blipFill>
        <p:spPr>
          <a:xfrm>
            <a:off x="11032436" y="173716"/>
            <a:ext cx="1036123" cy="1034834"/>
          </a:xfrm>
          <a:prstGeom prst="ellipse">
            <a:avLst/>
          </a:prstGeom>
        </p:spPr>
      </p:pic>
    </p:spTree>
    <p:extLst>
      <p:ext uri="{BB962C8B-B14F-4D97-AF65-F5344CB8AC3E}">
        <p14:creationId xmlns:p14="http://schemas.microsoft.com/office/powerpoint/2010/main" val="2296072273"/>
      </p:ext>
    </p:extLst>
  </p:cSld>
  <p:clrMapOvr>
    <a:masterClrMapping/>
  </p:clrMapOvr>
  <mc:AlternateContent xmlns:mc="http://schemas.openxmlformats.org/markup-compatibility/2006" xmlns:p14="http://schemas.microsoft.com/office/powerpoint/2010/main">
    <mc:Choice Requires="p14">
      <p:transition spd="slow" p14:dur="2000" advTm="22371"/>
    </mc:Choice>
    <mc:Fallback xmlns="">
      <p:transition spd="slow" advTm="22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4"/>
                </p:tgtEl>
              </p:cMediaNode>
            </p:video>
            <p:seq concurrent="1" nextAc="seek">
              <p:cTn id="8" restart="whenNotActive" fill="hold" evtFilter="cancelBubble" nodeType="interactiveSeq">
                <p:stCondLst>
                  <p:cond evt="onClick" delay="0">
                    <p:tgtEl>
                      <p:spTgt spid="18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4"/>
                                        </p:tgtEl>
                                      </p:cBhvr>
                                    </p:cmd>
                                  </p:childTnLst>
                                </p:cTn>
                              </p:par>
                            </p:childTnLst>
                          </p:cTn>
                        </p:par>
                      </p:childTnLst>
                    </p:cTn>
                  </p:par>
                </p:childTnLst>
              </p:cTn>
              <p:nextCondLst>
                <p:cond evt="onClick" delay="0">
                  <p:tgtEl>
                    <p:spTgt spid="18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CAFD2D-6978-95E0-F743-91EEC79DFAC1}"/>
              </a:ext>
            </a:extLst>
          </p:cNvPr>
          <p:cNvPicPr>
            <a:picLocks noChangeAspect="1"/>
          </p:cNvPicPr>
          <p:nvPr/>
        </p:nvPicPr>
        <p:blipFill>
          <a:blip r:embed="rId5"/>
          <a:stretch>
            <a:fillRect/>
          </a:stretch>
        </p:blipFill>
        <p:spPr>
          <a:xfrm>
            <a:off x="1455480" y="829363"/>
            <a:ext cx="4022324" cy="5199272"/>
          </a:xfrm>
          <a:prstGeom prst="rect">
            <a:avLst/>
          </a:prstGeom>
        </p:spPr>
      </p:pic>
      <p:cxnSp>
        <p:nvCxnSpPr>
          <p:cNvPr id="4" name="Straight Connector 3">
            <a:extLst>
              <a:ext uri="{FF2B5EF4-FFF2-40B4-BE49-F238E27FC236}">
                <a16:creationId xmlns:a16="http://schemas.microsoft.com/office/drawing/2014/main" id="{BAE265F4-CCA7-4194-C8DA-A8963BA8D79A}"/>
              </a:ext>
            </a:extLst>
          </p:cNvPr>
          <p:cNvCxnSpPr>
            <a:cxnSpLocks/>
          </p:cNvCxnSpPr>
          <p:nvPr/>
        </p:nvCxnSpPr>
        <p:spPr>
          <a:xfrm>
            <a:off x="793630"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076A43DF-DBD5-17A7-AC78-2B5B8DCBEBD0}"/>
              </a:ext>
            </a:extLst>
          </p:cNvPr>
          <p:cNvSpPr txBox="1"/>
          <p:nvPr/>
        </p:nvSpPr>
        <p:spPr>
          <a:xfrm>
            <a:off x="793630" y="146343"/>
            <a:ext cx="10049774" cy="461665"/>
          </a:xfrm>
          <a:prstGeom prst="rect">
            <a:avLst/>
          </a:prstGeom>
          <a:noFill/>
        </p:spPr>
        <p:txBody>
          <a:bodyPr wrap="square" rtlCol="0">
            <a:spAutoFit/>
          </a:bodyPr>
          <a:lstStyle/>
          <a:p>
            <a:r>
              <a:rPr lang="en-AU" sz="2400" dirty="0">
                <a:latin typeface="Franklin Gothic Medium Cond" panose="020B0606030402020204" pitchFamily="34" charset="0"/>
              </a:rPr>
              <a:t>The effect of this benefit is dubious due to global inequalities in renewable capacity</a:t>
            </a:r>
          </a:p>
        </p:txBody>
      </p:sp>
      <p:pic>
        <p:nvPicPr>
          <p:cNvPr id="11" name="Picture 10">
            <a:extLst>
              <a:ext uri="{FF2B5EF4-FFF2-40B4-BE49-F238E27FC236}">
                <a16:creationId xmlns:a16="http://schemas.microsoft.com/office/drawing/2014/main" id="{20707A54-12C4-43EF-A2BB-30B1FB929B31}"/>
              </a:ext>
            </a:extLst>
          </p:cNvPr>
          <p:cNvPicPr>
            <a:picLocks noChangeAspect="1"/>
          </p:cNvPicPr>
          <p:nvPr/>
        </p:nvPicPr>
        <p:blipFill rotWithShape="1">
          <a:blip r:embed="rId6"/>
          <a:srcRect r="6001"/>
          <a:stretch/>
        </p:blipFill>
        <p:spPr>
          <a:xfrm>
            <a:off x="6716579" y="913528"/>
            <a:ext cx="4195305" cy="5168898"/>
          </a:xfrm>
          <a:prstGeom prst="rect">
            <a:avLst/>
          </a:prstGeom>
        </p:spPr>
      </p:pic>
      <p:cxnSp>
        <p:nvCxnSpPr>
          <p:cNvPr id="12" name="Straight Arrow Connector 11">
            <a:extLst>
              <a:ext uri="{FF2B5EF4-FFF2-40B4-BE49-F238E27FC236}">
                <a16:creationId xmlns:a16="http://schemas.microsoft.com/office/drawing/2014/main" id="{21A3D82B-321B-7EDF-F787-B4F5BD8CC0AF}"/>
              </a:ext>
            </a:extLst>
          </p:cNvPr>
          <p:cNvCxnSpPr>
            <a:cxnSpLocks/>
          </p:cNvCxnSpPr>
          <p:nvPr/>
        </p:nvCxnSpPr>
        <p:spPr>
          <a:xfrm flipV="1">
            <a:off x="3683000" y="17780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Video 42">
            <a:hlinkClick r:id="" action="ppaction://media"/>
            <a:extLst>
              <a:ext uri="{FF2B5EF4-FFF2-40B4-BE49-F238E27FC236}">
                <a16:creationId xmlns:a16="http://schemas.microsoft.com/office/drawing/2014/main" id="{20ACD1FE-D952-7C53-DEAC-0763BD24D56D}"/>
              </a:ext>
            </a:extLst>
          </p:cNvPr>
          <p:cNvPicPr>
            <a:picLocks noChangeAspect="1"/>
          </p:cNvPicPr>
          <p:nvPr>
            <a:videoFile r:link="rId1"/>
            <p:extLst>
              <p:ext uri="{DAA4B4D4-6D71-4841-9C94-3DE7FCFB9230}">
                <p14:media xmlns:p14="http://schemas.microsoft.com/office/powerpoint/2010/main" r:embed="rId2">
                  <p14:trim st="653"/>
                </p14:media>
              </p:ext>
              <p:ext uri="{42D2F446-02D8-4167-A562-619A0277C38B}">
                <p15:isNarration xmlns:p15="http://schemas.microsoft.com/office/powerpoint/2012/main" val="1"/>
              </p:ext>
            </p:extLst>
          </p:nvPr>
        </p:nvPicPr>
        <p:blipFill>
          <a:blip r:embed="rId7"/>
          <a:srcRect l="21840" r="21840"/>
          <a:stretch>
            <a:fillRect/>
          </a:stretch>
        </p:blipFill>
        <p:spPr>
          <a:xfrm>
            <a:off x="11032436" y="173716"/>
            <a:ext cx="1036123" cy="1034834"/>
          </a:xfrm>
          <a:prstGeom prst="ellipse">
            <a:avLst/>
          </a:prstGeom>
        </p:spPr>
      </p:pic>
      <p:sp>
        <p:nvSpPr>
          <p:cNvPr id="9" name="Rectangle 8">
            <a:extLst>
              <a:ext uri="{FF2B5EF4-FFF2-40B4-BE49-F238E27FC236}">
                <a16:creationId xmlns:a16="http://schemas.microsoft.com/office/drawing/2014/main" id="{29E488BB-52AD-54EC-C844-3D56A34FEC88}"/>
              </a:ext>
            </a:extLst>
          </p:cNvPr>
          <p:cNvSpPr/>
          <p:nvPr/>
        </p:nvSpPr>
        <p:spPr>
          <a:xfrm>
            <a:off x="3191757" y="2451365"/>
            <a:ext cx="982485" cy="393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ysClr val="windowText" lastClr="000000"/>
                </a:solidFill>
                <a:latin typeface="Helvetica" panose="020B0604020202020204" pitchFamily="34" charset="0"/>
                <a:cs typeface="Helvetica" panose="020B0604020202020204" pitchFamily="34" charset="0"/>
              </a:rPr>
              <a:t>China</a:t>
            </a:r>
          </a:p>
          <a:p>
            <a:pPr algn="ctr"/>
            <a:r>
              <a:rPr lang="en-AU" dirty="0">
                <a:solidFill>
                  <a:sysClr val="windowText" lastClr="000000"/>
                </a:solidFill>
                <a:latin typeface="Helvetica" panose="020B0604020202020204" pitchFamily="34" charset="0"/>
                <a:cs typeface="Helvetica" panose="020B0604020202020204" pitchFamily="34" charset="0"/>
              </a:rPr>
              <a:t>(900k)</a:t>
            </a:r>
          </a:p>
        </p:txBody>
      </p:sp>
    </p:spTree>
    <p:extLst>
      <p:ext uri="{BB962C8B-B14F-4D97-AF65-F5344CB8AC3E}">
        <p14:creationId xmlns:p14="http://schemas.microsoft.com/office/powerpoint/2010/main" val="2811008138"/>
      </p:ext>
    </p:extLst>
  </p:cSld>
  <p:clrMapOvr>
    <a:masterClrMapping/>
  </p:clrMapOvr>
  <mc:AlternateContent xmlns:mc="http://schemas.openxmlformats.org/markup-compatibility/2006" xmlns:p14="http://schemas.microsoft.com/office/powerpoint/2010/main">
    <mc:Choice Requires="p14">
      <p:transition spd="slow" p14:dur="2000" advTm="12857"/>
    </mc:Choice>
    <mc:Fallback xmlns="">
      <p:transition spd="slow" advTm="1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3"/>
                </p:tgtEl>
              </p:cMediaNode>
            </p:video>
            <p:seq concurrent="1" nextAc="seek">
              <p:cTn id="8" restart="whenNotActive" fill="hold" evtFilter="cancelBubble" nodeType="interactiveSeq">
                <p:stCondLst>
                  <p:cond evt="onClick" delay="0">
                    <p:tgtEl>
                      <p:spTgt spid="4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3"/>
                                        </p:tgtEl>
                                      </p:cBhvr>
                                    </p:cmd>
                                  </p:childTnLst>
                                </p:cTn>
                              </p:par>
                            </p:childTnLst>
                          </p:cTn>
                        </p:par>
                      </p:childTnLst>
                    </p:cTn>
                  </p:par>
                </p:childTnLst>
              </p:cTn>
              <p:nextCondLst>
                <p:cond evt="onClick" delay="0">
                  <p:tgtEl>
                    <p:spTgt spid="4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7177FF-F9C4-D148-593D-B61A6398B83C}"/>
              </a:ext>
            </a:extLst>
          </p:cNvPr>
          <p:cNvPicPr>
            <a:picLocks noChangeAspect="1"/>
          </p:cNvPicPr>
          <p:nvPr/>
        </p:nvPicPr>
        <p:blipFill rotWithShape="1">
          <a:blip r:embed="rId5"/>
          <a:srcRect r="6001"/>
          <a:stretch/>
        </p:blipFill>
        <p:spPr>
          <a:xfrm>
            <a:off x="6716579" y="913528"/>
            <a:ext cx="4195305" cy="5168898"/>
          </a:xfrm>
          <a:prstGeom prst="rect">
            <a:avLst/>
          </a:prstGeom>
        </p:spPr>
      </p:pic>
      <p:pic>
        <p:nvPicPr>
          <p:cNvPr id="2" name="Picture 1">
            <a:extLst>
              <a:ext uri="{FF2B5EF4-FFF2-40B4-BE49-F238E27FC236}">
                <a16:creationId xmlns:a16="http://schemas.microsoft.com/office/drawing/2014/main" id="{6C1DB700-F3C8-D1FB-97F7-05EDA9DED778}"/>
              </a:ext>
            </a:extLst>
          </p:cNvPr>
          <p:cNvPicPr>
            <a:picLocks noChangeAspect="1"/>
          </p:cNvPicPr>
          <p:nvPr/>
        </p:nvPicPr>
        <p:blipFill>
          <a:blip r:embed="rId6"/>
          <a:stretch>
            <a:fillRect/>
          </a:stretch>
        </p:blipFill>
        <p:spPr>
          <a:xfrm>
            <a:off x="1455480" y="829363"/>
            <a:ext cx="4022324" cy="5199272"/>
          </a:xfrm>
          <a:prstGeom prst="rect">
            <a:avLst/>
          </a:prstGeom>
        </p:spPr>
      </p:pic>
      <p:cxnSp>
        <p:nvCxnSpPr>
          <p:cNvPr id="4" name="Straight Connector 3">
            <a:extLst>
              <a:ext uri="{FF2B5EF4-FFF2-40B4-BE49-F238E27FC236}">
                <a16:creationId xmlns:a16="http://schemas.microsoft.com/office/drawing/2014/main" id="{BAE265F4-CCA7-4194-C8DA-A8963BA8D79A}"/>
              </a:ext>
            </a:extLst>
          </p:cNvPr>
          <p:cNvCxnSpPr>
            <a:cxnSpLocks/>
          </p:cNvCxnSpPr>
          <p:nvPr/>
        </p:nvCxnSpPr>
        <p:spPr>
          <a:xfrm>
            <a:off x="793630"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076A43DF-DBD5-17A7-AC78-2B5B8DCBEBD0}"/>
              </a:ext>
            </a:extLst>
          </p:cNvPr>
          <p:cNvSpPr txBox="1"/>
          <p:nvPr/>
        </p:nvSpPr>
        <p:spPr>
          <a:xfrm>
            <a:off x="793630" y="146343"/>
            <a:ext cx="10049774" cy="461665"/>
          </a:xfrm>
          <a:prstGeom prst="rect">
            <a:avLst/>
          </a:prstGeom>
          <a:noFill/>
        </p:spPr>
        <p:txBody>
          <a:bodyPr wrap="square" rtlCol="0">
            <a:spAutoFit/>
          </a:bodyPr>
          <a:lstStyle/>
          <a:p>
            <a:r>
              <a:rPr lang="en-AU" sz="2400" dirty="0">
                <a:latin typeface="Franklin Gothic Medium Cond" panose="020B0606030402020204" pitchFamily="34" charset="0"/>
              </a:rPr>
              <a:t>The effect of this benefit is dubious due to global inequalities in renewable capacity</a:t>
            </a:r>
          </a:p>
        </p:txBody>
      </p:sp>
      <p:sp>
        <p:nvSpPr>
          <p:cNvPr id="14" name="Rectangle 13">
            <a:extLst>
              <a:ext uri="{FF2B5EF4-FFF2-40B4-BE49-F238E27FC236}">
                <a16:creationId xmlns:a16="http://schemas.microsoft.com/office/drawing/2014/main" id="{6E48112C-7290-060F-5D48-65E3FCA91A4B}"/>
              </a:ext>
            </a:extLst>
          </p:cNvPr>
          <p:cNvSpPr/>
          <p:nvPr/>
        </p:nvSpPr>
        <p:spPr>
          <a:xfrm>
            <a:off x="2002368" y="5321300"/>
            <a:ext cx="1181100" cy="61893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15" name="Rectangle 14">
            <a:extLst>
              <a:ext uri="{FF2B5EF4-FFF2-40B4-BE49-F238E27FC236}">
                <a16:creationId xmlns:a16="http://schemas.microsoft.com/office/drawing/2014/main" id="{0BF6A13C-D09D-C5F0-C99C-7CA61BCF8927}"/>
              </a:ext>
            </a:extLst>
          </p:cNvPr>
          <p:cNvSpPr/>
          <p:nvPr/>
        </p:nvSpPr>
        <p:spPr>
          <a:xfrm>
            <a:off x="7368823" y="4634088"/>
            <a:ext cx="1193800" cy="121583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pic>
        <p:nvPicPr>
          <p:cNvPr id="25" name="Video 24">
            <a:hlinkClick r:id="" action="ppaction://media"/>
            <a:extLst>
              <a:ext uri="{FF2B5EF4-FFF2-40B4-BE49-F238E27FC236}">
                <a16:creationId xmlns:a16="http://schemas.microsoft.com/office/drawing/2014/main" id="{04988C84-C2E1-3798-F739-C13D13B2FDE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40" r="21840"/>
          <a:stretch>
            <a:fillRect/>
          </a:stretch>
        </p:blipFill>
        <p:spPr>
          <a:xfrm>
            <a:off x="11032436" y="173716"/>
            <a:ext cx="1036123" cy="1034834"/>
          </a:xfrm>
          <a:prstGeom prst="ellipse">
            <a:avLst/>
          </a:prstGeom>
        </p:spPr>
      </p:pic>
      <p:cxnSp>
        <p:nvCxnSpPr>
          <p:cNvPr id="3" name="Straight Arrow Connector 2">
            <a:extLst>
              <a:ext uri="{FF2B5EF4-FFF2-40B4-BE49-F238E27FC236}">
                <a16:creationId xmlns:a16="http://schemas.microsoft.com/office/drawing/2014/main" id="{3C75B0C1-5441-9494-055C-3EA0992296B6}"/>
              </a:ext>
            </a:extLst>
          </p:cNvPr>
          <p:cNvCxnSpPr>
            <a:cxnSpLocks/>
          </p:cNvCxnSpPr>
          <p:nvPr/>
        </p:nvCxnSpPr>
        <p:spPr>
          <a:xfrm flipV="1">
            <a:off x="3683000" y="17780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3CAACBC-6744-2221-581D-ABDCE0682A1A}"/>
              </a:ext>
            </a:extLst>
          </p:cNvPr>
          <p:cNvSpPr/>
          <p:nvPr/>
        </p:nvSpPr>
        <p:spPr>
          <a:xfrm>
            <a:off x="3191757" y="2451365"/>
            <a:ext cx="982485" cy="393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ysClr val="windowText" lastClr="000000"/>
                </a:solidFill>
                <a:latin typeface="Helvetica" panose="020B0604020202020204" pitchFamily="34" charset="0"/>
                <a:cs typeface="Helvetica" panose="020B0604020202020204" pitchFamily="34" charset="0"/>
              </a:rPr>
              <a:t>China</a:t>
            </a:r>
          </a:p>
          <a:p>
            <a:pPr algn="ctr"/>
            <a:r>
              <a:rPr lang="en-AU" dirty="0">
                <a:solidFill>
                  <a:sysClr val="windowText" lastClr="000000"/>
                </a:solidFill>
                <a:latin typeface="Helvetica" panose="020B0604020202020204" pitchFamily="34" charset="0"/>
                <a:cs typeface="Helvetica" panose="020B0604020202020204" pitchFamily="34" charset="0"/>
              </a:rPr>
              <a:t>(900k)</a:t>
            </a:r>
          </a:p>
        </p:txBody>
      </p:sp>
    </p:spTree>
    <p:extLst>
      <p:ext uri="{BB962C8B-B14F-4D97-AF65-F5344CB8AC3E}">
        <p14:creationId xmlns:p14="http://schemas.microsoft.com/office/powerpoint/2010/main" val="3978345683"/>
      </p:ext>
    </p:extLst>
  </p:cSld>
  <p:clrMapOvr>
    <a:masterClrMapping/>
  </p:clrMapOvr>
  <mc:AlternateContent xmlns:mc="http://schemas.openxmlformats.org/markup-compatibility/2006" xmlns:p14="http://schemas.microsoft.com/office/powerpoint/2010/main">
    <mc:Choice Requires="p14">
      <p:transition spd="slow" p14:dur="2000" advTm="3134"/>
    </mc:Choice>
    <mc:Fallback xmlns="">
      <p:transition spd="slow" advTm="3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8F2B71-4234-5321-23A5-A268380A9547}"/>
              </a:ext>
            </a:extLst>
          </p:cNvPr>
          <p:cNvPicPr>
            <a:picLocks noChangeAspect="1"/>
          </p:cNvPicPr>
          <p:nvPr/>
        </p:nvPicPr>
        <p:blipFill>
          <a:blip r:embed="rId5"/>
          <a:stretch>
            <a:fillRect/>
          </a:stretch>
        </p:blipFill>
        <p:spPr>
          <a:xfrm>
            <a:off x="1455480" y="829363"/>
            <a:ext cx="4022324" cy="5199272"/>
          </a:xfrm>
          <a:prstGeom prst="rect">
            <a:avLst/>
          </a:prstGeom>
        </p:spPr>
      </p:pic>
      <p:cxnSp>
        <p:nvCxnSpPr>
          <p:cNvPr id="8" name="Straight Arrow Connector 7">
            <a:extLst>
              <a:ext uri="{FF2B5EF4-FFF2-40B4-BE49-F238E27FC236}">
                <a16:creationId xmlns:a16="http://schemas.microsoft.com/office/drawing/2014/main" id="{20A02DD2-E9FC-E632-4787-19A39131A72F}"/>
              </a:ext>
            </a:extLst>
          </p:cNvPr>
          <p:cNvCxnSpPr>
            <a:cxnSpLocks/>
          </p:cNvCxnSpPr>
          <p:nvPr/>
        </p:nvCxnSpPr>
        <p:spPr>
          <a:xfrm flipV="1">
            <a:off x="3683000" y="17780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AE265F4-CCA7-4194-C8DA-A8963BA8D79A}"/>
              </a:ext>
            </a:extLst>
          </p:cNvPr>
          <p:cNvCxnSpPr>
            <a:cxnSpLocks/>
          </p:cNvCxnSpPr>
          <p:nvPr/>
        </p:nvCxnSpPr>
        <p:spPr>
          <a:xfrm>
            <a:off x="793630"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076A43DF-DBD5-17A7-AC78-2B5B8DCBEBD0}"/>
              </a:ext>
            </a:extLst>
          </p:cNvPr>
          <p:cNvSpPr txBox="1"/>
          <p:nvPr/>
        </p:nvSpPr>
        <p:spPr>
          <a:xfrm>
            <a:off x="793630" y="146343"/>
            <a:ext cx="10049774" cy="461665"/>
          </a:xfrm>
          <a:prstGeom prst="rect">
            <a:avLst/>
          </a:prstGeom>
          <a:noFill/>
        </p:spPr>
        <p:txBody>
          <a:bodyPr wrap="square" rtlCol="0">
            <a:spAutoFit/>
          </a:bodyPr>
          <a:lstStyle/>
          <a:p>
            <a:r>
              <a:rPr lang="en-AU" sz="2400" dirty="0">
                <a:latin typeface="Franklin Gothic Medium Cond" panose="020B0606030402020204" pitchFamily="34" charset="0"/>
              </a:rPr>
              <a:t>The effect of this benefit is dubious due to global inequalities in renewable capacity</a:t>
            </a:r>
          </a:p>
        </p:txBody>
      </p:sp>
      <p:sp>
        <p:nvSpPr>
          <p:cNvPr id="14" name="Rectangle 13">
            <a:extLst>
              <a:ext uri="{FF2B5EF4-FFF2-40B4-BE49-F238E27FC236}">
                <a16:creationId xmlns:a16="http://schemas.microsoft.com/office/drawing/2014/main" id="{6E48112C-7290-060F-5D48-65E3FCA91A4B}"/>
              </a:ext>
            </a:extLst>
          </p:cNvPr>
          <p:cNvSpPr/>
          <p:nvPr/>
        </p:nvSpPr>
        <p:spPr>
          <a:xfrm>
            <a:off x="4205745" y="1460500"/>
            <a:ext cx="1181100" cy="4568137"/>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pic>
        <p:nvPicPr>
          <p:cNvPr id="25" name="Video 24">
            <a:hlinkClick r:id="" action="ppaction://media"/>
            <a:extLst>
              <a:ext uri="{FF2B5EF4-FFF2-40B4-BE49-F238E27FC236}">
                <a16:creationId xmlns:a16="http://schemas.microsoft.com/office/drawing/2014/main" id="{15611709-1C73-03A8-BBB9-E1F26F04217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40" r="21840"/>
          <a:stretch>
            <a:fillRect/>
          </a:stretch>
        </p:blipFill>
        <p:spPr>
          <a:xfrm>
            <a:off x="11032436" y="173716"/>
            <a:ext cx="1036123" cy="1034834"/>
          </a:xfrm>
          <a:prstGeom prst="ellipse">
            <a:avLst/>
          </a:prstGeom>
        </p:spPr>
      </p:pic>
      <p:sp>
        <p:nvSpPr>
          <p:cNvPr id="16" name="Rectangle 15">
            <a:extLst>
              <a:ext uri="{FF2B5EF4-FFF2-40B4-BE49-F238E27FC236}">
                <a16:creationId xmlns:a16="http://schemas.microsoft.com/office/drawing/2014/main" id="{668B2FE1-5595-B454-2D26-4071F9862321}"/>
              </a:ext>
            </a:extLst>
          </p:cNvPr>
          <p:cNvSpPr/>
          <p:nvPr/>
        </p:nvSpPr>
        <p:spPr>
          <a:xfrm>
            <a:off x="3191757" y="2451365"/>
            <a:ext cx="982485" cy="393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ysClr val="windowText" lastClr="000000"/>
                </a:solidFill>
                <a:latin typeface="Helvetica" panose="020B0604020202020204" pitchFamily="34" charset="0"/>
                <a:cs typeface="Helvetica" panose="020B0604020202020204" pitchFamily="34" charset="0"/>
              </a:rPr>
              <a:t>China</a:t>
            </a:r>
          </a:p>
          <a:p>
            <a:pPr algn="ctr"/>
            <a:r>
              <a:rPr lang="en-AU" dirty="0">
                <a:solidFill>
                  <a:sysClr val="windowText" lastClr="000000"/>
                </a:solidFill>
                <a:latin typeface="Helvetica" panose="020B0604020202020204" pitchFamily="34" charset="0"/>
                <a:cs typeface="Helvetica" panose="020B0604020202020204" pitchFamily="34" charset="0"/>
              </a:rPr>
              <a:t>(900k)</a:t>
            </a:r>
          </a:p>
        </p:txBody>
      </p:sp>
      <p:pic>
        <p:nvPicPr>
          <p:cNvPr id="17" name="Picture 16">
            <a:extLst>
              <a:ext uri="{FF2B5EF4-FFF2-40B4-BE49-F238E27FC236}">
                <a16:creationId xmlns:a16="http://schemas.microsoft.com/office/drawing/2014/main" id="{FA66729D-E765-DF55-DE0F-222CE28D57FB}"/>
              </a:ext>
            </a:extLst>
          </p:cNvPr>
          <p:cNvPicPr>
            <a:picLocks noChangeAspect="1"/>
          </p:cNvPicPr>
          <p:nvPr/>
        </p:nvPicPr>
        <p:blipFill rotWithShape="1">
          <a:blip r:embed="rId7"/>
          <a:srcRect r="6001"/>
          <a:stretch/>
        </p:blipFill>
        <p:spPr>
          <a:xfrm>
            <a:off x="6716579" y="913528"/>
            <a:ext cx="4195305" cy="5168898"/>
          </a:xfrm>
          <a:prstGeom prst="rect">
            <a:avLst/>
          </a:prstGeom>
        </p:spPr>
      </p:pic>
      <p:sp>
        <p:nvSpPr>
          <p:cNvPr id="15" name="Rectangle 14">
            <a:extLst>
              <a:ext uri="{FF2B5EF4-FFF2-40B4-BE49-F238E27FC236}">
                <a16:creationId xmlns:a16="http://schemas.microsoft.com/office/drawing/2014/main" id="{0BF6A13C-D09D-C5F0-C99C-7CA61BCF8927}"/>
              </a:ext>
            </a:extLst>
          </p:cNvPr>
          <p:cNvSpPr/>
          <p:nvPr/>
        </p:nvSpPr>
        <p:spPr>
          <a:xfrm>
            <a:off x="9718084" y="1504952"/>
            <a:ext cx="1193800" cy="447923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173521960"/>
      </p:ext>
    </p:extLst>
  </p:cSld>
  <p:clrMapOvr>
    <a:masterClrMapping/>
  </p:clrMapOvr>
  <mc:AlternateContent xmlns:mc="http://schemas.openxmlformats.org/markup-compatibility/2006" xmlns:p14="http://schemas.microsoft.com/office/powerpoint/2010/main">
    <mc:Choice Requires="p14">
      <p:transition spd="slow" p14:dur="2000" advTm="2340"/>
    </mc:Choice>
    <mc:Fallback xmlns="">
      <p:transition spd="slow" advTm="2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AE265F4-CCA7-4194-C8DA-A8963BA8D79A}"/>
              </a:ext>
            </a:extLst>
          </p:cNvPr>
          <p:cNvCxnSpPr>
            <a:cxnSpLocks/>
          </p:cNvCxnSpPr>
          <p:nvPr/>
        </p:nvCxnSpPr>
        <p:spPr>
          <a:xfrm>
            <a:off x="793630"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076A43DF-DBD5-17A7-AC78-2B5B8DCBEBD0}"/>
              </a:ext>
            </a:extLst>
          </p:cNvPr>
          <p:cNvSpPr txBox="1"/>
          <p:nvPr/>
        </p:nvSpPr>
        <p:spPr>
          <a:xfrm>
            <a:off x="793630" y="146343"/>
            <a:ext cx="10049774" cy="461665"/>
          </a:xfrm>
          <a:prstGeom prst="rect">
            <a:avLst/>
          </a:prstGeom>
          <a:noFill/>
        </p:spPr>
        <p:txBody>
          <a:bodyPr wrap="square" rtlCol="0">
            <a:spAutoFit/>
          </a:bodyPr>
          <a:lstStyle/>
          <a:p>
            <a:r>
              <a:rPr lang="en-AU" sz="2400" dirty="0">
                <a:latin typeface="Franklin Gothic Medium Cond" panose="020B0606030402020204" pitchFamily="34" charset="0"/>
              </a:rPr>
              <a:t>The effect of this benefit is dubious due to global inequalities in renewable capacity</a:t>
            </a:r>
          </a:p>
        </p:txBody>
      </p:sp>
      <p:pic>
        <p:nvPicPr>
          <p:cNvPr id="10" name="Picture 9">
            <a:extLst>
              <a:ext uri="{FF2B5EF4-FFF2-40B4-BE49-F238E27FC236}">
                <a16:creationId xmlns:a16="http://schemas.microsoft.com/office/drawing/2014/main" id="{EE045588-C289-D194-CCA6-1C341D7B4CEC}"/>
              </a:ext>
            </a:extLst>
          </p:cNvPr>
          <p:cNvPicPr>
            <a:picLocks noChangeAspect="1"/>
          </p:cNvPicPr>
          <p:nvPr/>
        </p:nvPicPr>
        <p:blipFill>
          <a:blip r:embed="rId5"/>
          <a:stretch>
            <a:fillRect/>
          </a:stretch>
        </p:blipFill>
        <p:spPr>
          <a:xfrm>
            <a:off x="1455479" y="829363"/>
            <a:ext cx="4022324" cy="5199274"/>
          </a:xfrm>
          <a:prstGeom prst="rect">
            <a:avLst/>
          </a:prstGeom>
        </p:spPr>
      </p:pic>
      <p:pic>
        <p:nvPicPr>
          <p:cNvPr id="11" name="Picture 10">
            <a:extLst>
              <a:ext uri="{FF2B5EF4-FFF2-40B4-BE49-F238E27FC236}">
                <a16:creationId xmlns:a16="http://schemas.microsoft.com/office/drawing/2014/main" id="{20707A54-12C4-43EF-A2BB-30B1FB929B31}"/>
              </a:ext>
            </a:extLst>
          </p:cNvPr>
          <p:cNvPicPr>
            <a:picLocks noChangeAspect="1"/>
          </p:cNvPicPr>
          <p:nvPr/>
        </p:nvPicPr>
        <p:blipFill rotWithShape="1">
          <a:blip r:embed="rId6"/>
          <a:srcRect r="6001"/>
          <a:stretch/>
        </p:blipFill>
        <p:spPr>
          <a:xfrm>
            <a:off x="7122982" y="981262"/>
            <a:ext cx="4195305" cy="5168898"/>
          </a:xfrm>
          <a:prstGeom prst="rect">
            <a:avLst/>
          </a:prstGeom>
        </p:spPr>
      </p:pic>
      <p:cxnSp>
        <p:nvCxnSpPr>
          <p:cNvPr id="12" name="Straight Arrow Connector 11">
            <a:extLst>
              <a:ext uri="{FF2B5EF4-FFF2-40B4-BE49-F238E27FC236}">
                <a16:creationId xmlns:a16="http://schemas.microsoft.com/office/drawing/2014/main" id="{21A3D82B-321B-7EDF-F787-B4F5BD8CC0AF}"/>
              </a:ext>
            </a:extLst>
          </p:cNvPr>
          <p:cNvCxnSpPr>
            <a:cxnSpLocks/>
          </p:cNvCxnSpPr>
          <p:nvPr/>
        </p:nvCxnSpPr>
        <p:spPr>
          <a:xfrm flipV="1">
            <a:off x="3683000" y="17780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893ECF-E820-2100-5603-88933046EB64}"/>
              </a:ext>
            </a:extLst>
          </p:cNvPr>
          <p:cNvSpPr/>
          <p:nvPr/>
        </p:nvSpPr>
        <p:spPr>
          <a:xfrm>
            <a:off x="3273425" y="2393563"/>
            <a:ext cx="819149" cy="393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ysClr val="windowText" lastClr="000000"/>
                </a:solidFill>
              </a:rPr>
              <a:t>China</a:t>
            </a:r>
          </a:p>
          <a:p>
            <a:pPr algn="ctr"/>
            <a:r>
              <a:rPr lang="en-AU" dirty="0">
                <a:solidFill>
                  <a:sysClr val="windowText" lastClr="000000"/>
                </a:solidFill>
              </a:rPr>
              <a:t>(900k)</a:t>
            </a:r>
          </a:p>
        </p:txBody>
      </p:sp>
      <p:sp>
        <p:nvSpPr>
          <p:cNvPr id="14" name="Rectangle 13">
            <a:extLst>
              <a:ext uri="{FF2B5EF4-FFF2-40B4-BE49-F238E27FC236}">
                <a16:creationId xmlns:a16="http://schemas.microsoft.com/office/drawing/2014/main" id="{6E48112C-7290-060F-5D48-65E3FCA91A4B}"/>
              </a:ext>
            </a:extLst>
          </p:cNvPr>
          <p:cNvSpPr/>
          <p:nvPr/>
        </p:nvSpPr>
        <p:spPr>
          <a:xfrm>
            <a:off x="4205745" y="1460500"/>
            <a:ext cx="1181100" cy="4568137"/>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15" name="Rectangle 14">
            <a:extLst>
              <a:ext uri="{FF2B5EF4-FFF2-40B4-BE49-F238E27FC236}">
                <a16:creationId xmlns:a16="http://schemas.microsoft.com/office/drawing/2014/main" id="{0BF6A13C-D09D-C5F0-C99C-7CA61BCF8927}"/>
              </a:ext>
            </a:extLst>
          </p:cNvPr>
          <p:cNvSpPr/>
          <p:nvPr/>
        </p:nvSpPr>
        <p:spPr>
          <a:xfrm>
            <a:off x="10139621" y="1549406"/>
            <a:ext cx="1193800" cy="447923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6" name="Rectangle 5">
            <a:extLst>
              <a:ext uri="{FF2B5EF4-FFF2-40B4-BE49-F238E27FC236}">
                <a16:creationId xmlns:a16="http://schemas.microsoft.com/office/drawing/2014/main" id="{318CDB0D-02F4-A205-9591-708201854519}"/>
              </a:ext>
            </a:extLst>
          </p:cNvPr>
          <p:cNvSpPr/>
          <p:nvPr/>
        </p:nvSpPr>
        <p:spPr>
          <a:xfrm>
            <a:off x="-432619" y="-570271"/>
            <a:ext cx="14567719" cy="10609621"/>
          </a:xfrm>
          <a:prstGeom prst="rect">
            <a:avLst/>
          </a:prstGeom>
          <a:solidFill>
            <a:schemeClr val="bg2">
              <a:lumMod val="50000"/>
              <a:alpha val="44000"/>
            </a:schemeClr>
          </a:solidFill>
          <a:ln>
            <a:no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lt1">
                  <a:alpha val="99000"/>
                </a:schemeClr>
              </a:solidFill>
            </a:endParaRPr>
          </a:p>
        </p:txBody>
      </p:sp>
      <p:pic>
        <p:nvPicPr>
          <p:cNvPr id="25" name="Video 24">
            <a:hlinkClick r:id="" action="ppaction://media"/>
            <a:extLst>
              <a:ext uri="{FF2B5EF4-FFF2-40B4-BE49-F238E27FC236}">
                <a16:creationId xmlns:a16="http://schemas.microsoft.com/office/drawing/2014/main" id="{0A001D36-4A83-22B9-2B99-750B4A334F6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40" r="21840"/>
          <a:stretch>
            <a:fillRect/>
          </a:stretch>
        </p:blipFill>
        <p:spPr>
          <a:xfrm>
            <a:off x="2882984" y="253403"/>
            <a:ext cx="6652874" cy="6644597"/>
          </a:xfrm>
          <a:prstGeom prst="ellipse">
            <a:avLst/>
          </a:prstGeom>
        </p:spPr>
      </p:pic>
    </p:spTree>
    <p:extLst>
      <p:ext uri="{BB962C8B-B14F-4D97-AF65-F5344CB8AC3E}">
        <p14:creationId xmlns:p14="http://schemas.microsoft.com/office/powerpoint/2010/main" val="1523144750"/>
      </p:ext>
    </p:extLst>
  </p:cSld>
  <p:clrMapOvr>
    <a:masterClrMapping/>
  </p:clrMapOvr>
  <mc:AlternateContent xmlns:mc="http://schemas.openxmlformats.org/markup-compatibility/2006" xmlns:p14="http://schemas.microsoft.com/office/powerpoint/2010/main">
    <mc:Choice Requires="p14">
      <p:transition spd="slow" p14:dur="2000" advTm="1945"/>
    </mc:Choice>
    <mc:Fallback xmlns="">
      <p:transition spd="slow" advTm="1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279</Words>
  <Application>Microsoft Office PowerPoint</Application>
  <PresentationFormat>Widescreen</PresentationFormat>
  <Paragraphs>32</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Franklin Gothic Medium Cond</vt:lpstr>
      <vt:lpstr>Helvetica</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Bourdaniotis</dc:creator>
  <cp:lastModifiedBy>Billy Bourdaniotis</cp:lastModifiedBy>
  <cp:revision>8</cp:revision>
  <dcterms:created xsi:type="dcterms:W3CDTF">2023-11-23T02:02:01Z</dcterms:created>
  <dcterms:modified xsi:type="dcterms:W3CDTF">2023-11-23T09:17:06Z</dcterms:modified>
</cp:coreProperties>
</file>